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302" r:id="rId3"/>
    <p:sldId id="397" r:id="rId4"/>
    <p:sldId id="447" r:id="rId5"/>
    <p:sldId id="448" r:id="rId6"/>
    <p:sldId id="449" r:id="rId7"/>
    <p:sldId id="450" r:id="rId8"/>
    <p:sldId id="456" r:id="rId9"/>
    <p:sldId id="451" r:id="rId10"/>
    <p:sldId id="452" r:id="rId11"/>
    <p:sldId id="489" r:id="rId12"/>
    <p:sldId id="487" r:id="rId13"/>
    <p:sldId id="488" r:id="rId14"/>
    <p:sldId id="490" r:id="rId15"/>
    <p:sldId id="491" r:id="rId16"/>
    <p:sldId id="4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6"/>
    <p:restoredTop sz="95888"/>
  </p:normalViewPr>
  <p:slideViewPr>
    <p:cSldViewPr snapToGrid="0" snapToObjects="1">
      <p:cViewPr>
        <p:scale>
          <a:sx n="130" d="100"/>
          <a:sy n="130" d="100"/>
        </p:scale>
        <p:origin x="72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the application of computational and statistical techniques to address or gain insight into some problem in the real world.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Computational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Statisticals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world problems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Beiyu</a:t>
            </a:r>
            <a:r>
              <a:rPr lang="en-US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9987" y="914399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Sample Size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207" y="1600199"/>
            <a:ext cx="5697793" cy="2332703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tabLst>
                <a:tab pos="1198563" algn="l"/>
              </a:tabLs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fruits.</a:t>
            </a:r>
          </a:p>
        </p:txBody>
      </p:sp>
      <p:pic>
        <p:nvPicPr>
          <p:cNvPr id="812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2017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0E61EE8-77E6-F246-8D2F-B452A872B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9" y="3429000"/>
            <a:ext cx="3097160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4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6431-AF8E-0541-95EA-A713DA9A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pic>
        <p:nvPicPr>
          <p:cNvPr id="21506" name="Picture 2" descr="How Whitepages turned the phone book into a graph - Linkurious">
            <a:extLst>
              <a:ext uri="{FF2B5EF4-FFF2-40B4-BE49-F238E27FC236}">
                <a16:creationId xmlns:a16="http://schemas.microsoft.com/office/drawing/2014/main" id="{10CC4C45-A64A-B54D-8562-99EB89CC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97" y="2678244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F3C94-0DBA-D744-A14D-877C1DACB4CD}"/>
              </a:ext>
            </a:extLst>
          </p:cNvPr>
          <p:cNvSpPr txBox="1"/>
          <p:nvPr/>
        </p:nvSpPr>
        <p:spPr>
          <a:xfrm>
            <a:off x="2163097" y="5421444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 in the phone book</a:t>
            </a:r>
          </a:p>
        </p:txBody>
      </p:sp>
      <p:pic>
        <p:nvPicPr>
          <p:cNvPr id="21508" name="Picture 4" descr="These Fascinating Examples Show Why Streaming Data And Real-Time Analytics  Matter More Than Ever">
            <a:extLst>
              <a:ext uri="{FF2B5EF4-FFF2-40B4-BE49-F238E27FC236}">
                <a16:creationId xmlns:a16="http://schemas.microsoft.com/office/drawing/2014/main" id="{E059D1F5-3C80-3C48-9457-894E2076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022" y="2432923"/>
            <a:ext cx="3912875" cy="27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CEB4A-5989-A84E-A406-AFA7C37309A4}"/>
              </a:ext>
            </a:extLst>
          </p:cNvPr>
          <p:cNvSpPr txBox="1"/>
          <p:nvPr/>
        </p:nvSpPr>
        <p:spPr>
          <a:xfrm>
            <a:off x="6059865" y="5397486"/>
            <a:ext cx="379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Videos watched by a student in August</a:t>
            </a:r>
          </a:p>
        </p:txBody>
      </p:sp>
    </p:spTree>
    <p:extLst>
      <p:ext uri="{BB962C8B-B14F-4D97-AF65-F5344CB8AC3E}">
        <p14:creationId xmlns:p14="http://schemas.microsoft.com/office/powerpoint/2010/main" val="293340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DD3B-E2E3-8242-97C6-6584CE8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08839421-3AAD-A04A-8DE7-D9AA9D95F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2037"/>
          <a:stretch/>
        </p:blipFill>
        <p:spPr bwMode="auto">
          <a:xfrm>
            <a:off x="2263877" y="1885336"/>
            <a:ext cx="6248400" cy="14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teaming_data" descr="steaming_data">
            <a:hlinkClick r:id="" action="ppaction://media"/>
            <a:extLst>
              <a:ext uri="{FF2B5EF4-FFF2-40B4-BE49-F238E27FC236}">
                <a16:creationId xmlns:a16="http://schemas.microsoft.com/office/drawing/2014/main" id="{D526BC20-61C2-F740-AEA2-7FCCA79F33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649.3574"/>
                </p14:media>
              </p:ext>
            </p:extLst>
          </p:nvPr>
        </p:nvPicPr>
        <p:blipFill rotWithShape="1">
          <a:blip r:embed="rId5"/>
          <a:srcRect r="21798"/>
          <a:stretch/>
        </p:blipFill>
        <p:spPr>
          <a:xfrm>
            <a:off x="4457700" y="3329802"/>
            <a:ext cx="3276600" cy="34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7E6B-FE73-954E-B99E-738D59CE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2687-0F9D-E14F-A038-86350305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96" y="1715956"/>
            <a:ext cx="11214919" cy="1450031"/>
          </a:xfrm>
        </p:spPr>
        <p:txBody>
          <a:bodyPr/>
          <a:lstStyle/>
          <a:p>
            <a:r>
              <a:rPr lang="en-US" sz="2400" dirty="0"/>
              <a:t>Task: </a:t>
            </a:r>
            <a:r>
              <a:rPr lang="en-US" sz="2200" dirty="0"/>
              <a:t>efficiently return a random sample of 1,000 elements evenly / uniformly distributed from the original stream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429AD0-4C4C-8A47-9F13-B92A51CE826F}"/>
              </a:ext>
            </a:extLst>
          </p:cNvPr>
          <p:cNvSpPr txBox="1">
            <a:spLocks/>
          </p:cNvSpPr>
          <p:nvPr/>
        </p:nvSpPr>
        <p:spPr>
          <a:xfrm>
            <a:off x="581192" y="3379686"/>
            <a:ext cx="11029616" cy="2500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Simple solution when the size of stream N is known.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chemeClr val="tx2"/>
                </a:solidFill>
              </a:rPr>
              <a:t>1. generate random integers between 0 and N-1.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	2. use the random integer as an index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	3. retrieve the elements at those indices</a:t>
            </a:r>
          </a:p>
        </p:txBody>
      </p:sp>
    </p:spTree>
    <p:extLst>
      <p:ext uri="{BB962C8B-B14F-4D97-AF65-F5344CB8AC3E}">
        <p14:creationId xmlns:p14="http://schemas.microsoft.com/office/powerpoint/2010/main" val="90189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7E6B-FE73-954E-B99E-738D59CE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streaming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78330E-2163-8443-8919-06AEF690A409}"/>
              </a:ext>
            </a:extLst>
          </p:cNvPr>
          <p:cNvSpPr txBox="1">
            <a:spLocks/>
          </p:cNvSpPr>
          <p:nvPr/>
        </p:nvSpPr>
        <p:spPr>
          <a:xfrm>
            <a:off x="5820698" y="3458498"/>
            <a:ext cx="4390102" cy="233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What if:</a:t>
            </a:r>
          </a:p>
          <a:p>
            <a:pPr marL="0" indent="0" algn="just">
              <a:buNone/>
            </a:pPr>
            <a:endParaRPr lang="en-US" sz="700" dirty="0"/>
          </a:p>
          <a:p>
            <a:pPr marL="0" indent="0" algn="just">
              <a:buNone/>
            </a:pPr>
            <a:r>
              <a:rPr lang="en-US" sz="2600" dirty="0"/>
              <a:t>1. the size of the stream N is </a:t>
            </a:r>
            <a:r>
              <a:rPr lang="en-US" sz="2600" dirty="0">
                <a:solidFill>
                  <a:srgbClr val="00B0F0"/>
                </a:solidFill>
              </a:rPr>
              <a:t>unknown</a:t>
            </a:r>
            <a:r>
              <a:rPr lang="en-US" sz="2600" dirty="0"/>
              <a:t> in advance</a:t>
            </a:r>
          </a:p>
          <a:p>
            <a:pPr marL="514350" indent="-514350" algn="just">
              <a:buAutoNum type="arabicPeriod"/>
            </a:pPr>
            <a:endParaRPr lang="en-US" sz="600" dirty="0"/>
          </a:p>
          <a:p>
            <a:pPr marL="0" indent="0" algn="just">
              <a:buNone/>
            </a:pPr>
            <a:r>
              <a:rPr lang="en-US" sz="2600" dirty="0"/>
              <a:t>2. </a:t>
            </a:r>
            <a:r>
              <a:rPr lang="en-US" sz="2600" dirty="0">
                <a:solidFill>
                  <a:srgbClr val="00B0F0"/>
                </a:solidFill>
              </a:rPr>
              <a:t>not enough </a:t>
            </a:r>
            <a:r>
              <a:rPr lang="en-US" sz="2600" dirty="0"/>
              <a:t>memory to store the stream in memory</a:t>
            </a:r>
          </a:p>
          <a:p>
            <a:pPr marL="0" indent="0" algn="just">
              <a:buNone/>
            </a:pPr>
            <a:endParaRPr lang="en-US" sz="600" dirty="0"/>
          </a:p>
          <a:p>
            <a:pPr marL="0" indent="0" algn="just">
              <a:buNone/>
            </a:pPr>
            <a:r>
              <a:rPr lang="en-US" sz="2600" dirty="0"/>
              <a:t>3. only keep a </a:t>
            </a:r>
            <a:r>
              <a:rPr lang="en-US" sz="2600" dirty="0">
                <a:solidFill>
                  <a:srgbClr val="00B0F0"/>
                </a:solidFill>
              </a:rPr>
              <a:t>constant</a:t>
            </a:r>
            <a:r>
              <a:rPr lang="en-US" sz="2600" dirty="0"/>
              <a:t> amount of integers in memory</a:t>
            </a:r>
          </a:p>
        </p:txBody>
      </p:sp>
      <p:pic>
        <p:nvPicPr>
          <p:cNvPr id="22530" name="Picture 2" descr="Should we use questions to teach? – Part 1 | ...to the real.">
            <a:extLst>
              <a:ext uri="{FF2B5EF4-FFF2-40B4-BE49-F238E27FC236}">
                <a16:creationId xmlns:a16="http://schemas.microsoft.com/office/drawing/2014/main" id="{7F9D4FCF-424B-9547-B520-9D5C3D69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1954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1B4263-70E2-044D-9E5C-5BABB3285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96" y="1715956"/>
            <a:ext cx="11214919" cy="1450031"/>
          </a:xfrm>
        </p:spPr>
        <p:txBody>
          <a:bodyPr/>
          <a:lstStyle/>
          <a:p>
            <a:r>
              <a:rPr lang="en-US" sz="2400" dirty="0"/>
              <a:t>Task: </a:t>
            </a:r>
            <a:r>
              <a:rPr lang="en-US" sz="2200" dirty="0"/>
              <a:t>efficiently return a random sample of 1,000 elements evenly / uniformly distributed from the original stream</a:t>
            </a:r>
          </a:p>
        </p:txBody>
      </p:sp>
    </p:spTree>
    <p:extLst>
      <p:ext uri="{BB962C8B-B14F-4D97-AF65-F5344CB8AC3E}">
        <p14:creationId xmlns:p14="http://schemas.microsoft.com/office/powerpoint/2010/main" val="71566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0" y="3989308"/>
            <a:ext cx="9199306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Steps:</a:t>
            </a:r>
          </a:p>
          <a:p>
            <a:pPr marL="0" indent="0">
              <a:buNone/>
            </a:pPr>
            <a:r>
              <a:rPr lang="en-US" sz="2000" dirty="0"/>
              <a:t>1. make a reservoir (array) of 1,000 elements (n = 1,000)</a:t>
            </a:r>
          </a:p>
          <a:p>
            <a:pPr marL="0" indent="0">
              <a:buNone/>
            </a:pPr>
            <a:r>
              <a:rPr lang="en-US" sz="2000" dirty="0"/>
              <a:t>2. fill it with the first 1,000 elements in the stream.</a:t>
            </a:r>
          </a:p>
          <a:p>
            <a:pPr marL="0" indent="0">
              <a:buNone/>
            </a:pPr>
            <a:r>
              <a:rPr lang="en-US" sz="2000" dirty="0"/>
              <a:t>3. process the </a:t>
            </a:r>
            <a:r>
              <a:rPr lang="en-US" sz="2000" dirty="0" err="1"/>
              <a:t>ith</a:t>
            </a:r>
            <a:r>
              <a:rPr lang="en-US" sz="2000" dirty="0"/>
              <a:t> element (</a:t>
            </a:r>
            <a:r>
              <a:rPr lang="en-US" sz="2000" dirty="0" err="1"/>
              <a:t>i</a:t>
            </a:r>
            <a:r>
              <a:rPr lang="en-US" sz="2000" dirty="0"/>
              <a:t>&gt;1,000)</a:t>
            </a:r>
          </a:p>
          <a:p>
            <a:pPr marL="324000" lvl="1" indent="0">
              <a:buNone/>
            </a:pPr>
            <a:r>
              <a:rPr lang="en-US" sz="2000" dirty="0"/>
              <a:t>choose to sample the </a:t>
            </a:r>
            <a:r>
              <a:rPr lang="en-US" sz="2000" dirty="0" err="1"/>
              <a:t>ith</a:t>
            </a:r>
            <a:r>
              <a:rPr lang="en-US" sz="2000" dirty="0"/>
              <a:t> item with probability 1,000/</a:t>
            </a:r>
            <a:r>
              <a:rPr lang="en-US" sz="2000" dirty="0" err="1"/>
              <a:t>i</a:t>
            </a:r>
            <a:endParaRPr lang="en-US" sz="2000" dirty="0"/>
          </a:p>
          <a:p>
            <a:pPr marL="324000" lvl="1" indent="0">
              <a:buNone/>
            </a:pPr>
            <a:r>
              <a:rPr lang="en-US" sz="2000" dirty="0"/>
              <a:t>at the end of processing that step, the 1,000 element in the array / reservoir are randomly sampled amongst the </a:t>
            </a:r>
            <a:r>
              <a:rPr lang="en-US" sz="2000" dirty="0" err="1"/>
              <a:t>i</a:t>
            </a:r>
            <a:r>
              <a:rPr lang="en-US" sz="2000" dirty="0"/>
              <a:t> elements 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2CD79A-53AC-DD4A-A28A-BD45458BE262}"/>
              </a:ext>
            </a:extLst>
          </p:cNvPr>
          <p:cNvGraphicFramePr>
            <a:graphicFrameLocks noGrp="1"/>
          </p:cNvGraphicFramePr>
          <p:nvPr/>
        </p:nvGraphicFramePr>
        <p:xfrm>
          <a:off x="2095500" y="2133600"/>
          <a:ext cx="8001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96721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589709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732675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555306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3676733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496999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898401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5456426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5787402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882369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7809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53806331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2774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563073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30238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4996994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134634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9427968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22254326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1557464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1950487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014224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64C5754-47F6-634E-A206-941D1E7B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7" y="2106262"/>
            <a:ext cx="1333909" cy="225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2E60B-4F56-0D49-8B44-4E7CA0436316}"/>
              </a:ext>
            </a:extLst>
          </p:cNvPr>
          <p:cNvSpPr txBox="1"/>
          <p:nvPr/>
        </p:nvSpPr>
        <p:spPr>
          <a:xfrm>
            <a:off x="4608092" y="30596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Notes in class</a:t>
            </a:r>
          </a:p>
        </p:txBody>
      </p:sp>
    </p:spTree>
    <p:extLst>
      <p:ext uri="{BB962C8B-B14F-4D97-AF65-F5344CB8AC3E}">
        <p14:creationId xmlns:p14="http://schemas.microsoft.com/office/powerpoint/2010/main" val="332418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9347" y="1983851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is the probability of the n-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items to survive for N-n rounds?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+1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+2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/>
                      </a:rPr>
                      <m:t>⋯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347" y="1983851"/>
                <a:ext cx="11029615" cy="3678303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4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280608" cy="3661504"/>
          </a:xfrm>
        </p:spPr>
        <p:txBody>
          <a:bodyPr>
            <a:normAutofit/>
          </a:bodyPr>
          <a:lstStyle/>
          <a:p>
            <a:r>
              <a:rPr lang="en-US" sz="2800" dirty="0"/>
              <a:t>Data Preprocessing</a:t>
            </a:r>
          </a:p>
          <a:p>
            <a:r>
              <a:rPr lang="en-US" sz="2800" dirty="0"/>
              <a:t>Exploratory Analysis</a:t>
            </a:r>
          </a:p>
          <a:p>
            <a:r>
              <a:rPr lang="en-US" sz="2800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2976"/>
          </a:xfrm>
        </p:spPr>
        <p:txBody>
          <a:bodyPr>
            <a:normAutofit fontScale="62500" lnSpcReduction="20000"/>
          </a:bodyPr>
          <a:lstStyle/>
          <a:p>
            <a:r>
              <a:rPr lang="en-US" sz="3600" dirty="0"/>
              <a:t>Mining steps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976FE-E4FF-E44B-9D4A-B504F40BE2B3}"/>
              </a:ext>
            </a:extLst>
          </p:cNvPr>
          <p:cNvGrpSpPr/>
          <p:nvPr/>
        </p:nvGrpSpPr>
        <p:grpSpPr>
          <a:xfrm>
            <a:off x="2590799" y="2325624"/>
            <a:ext cx="7010400" cy="914400"/>
            <a:chOff x="2667000" y="2133600"/>
            <a:chExt cx="7010400" cy="914400"/>
          </a:xfrm>
        </p:grpSpPr>
        <p:sp>
          <p:nvSpPr>
            <p:cNvPr id="4" name="Rectangle 3"/>
            <p:cNvSpPr/>
            <p:nvPr/>
          </p:nvSpPr>
          <p:spPr>
            <a:xfrm>
              <a:off x="2667000" y="2171700"/>
              <a:ext cx="1676400" cy="849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Preprocessing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181600" y="2133600"/>
              <a:ext cx="1752600" cy="914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Mining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772400" y="2133600"/>
              <a:ext cx="19050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343400" y="26670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6934200" y="25908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0763A3-138E-414A-B247-569A6D4EB348}"/>
              </a:ext>
            </a:extLst>
          </p:cNvPr>
          <p:cNvSpPr txBox="1"/>
          <p:nvPr/>
        </p:nvSpPr>
        <p:spPr>
          <a:xfrm>
            <a:off x="581192" y="3761233"/>
            <a:ext cx="982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Preprocessing</a:t>
            </a:r>
            <a:r>
              <a:rPr lang="en-US" sz="2000" dirty="0"/>
              <a:t>: real data is noisy, incomplete and inconsistent.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sampling, dimensionality reduction, feature selection.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Post-Processing</a:t>
            </a:r>
            <a:r>
              <a:rPr lang="en-US" sz="2000" dirty="0"/>
              <a:t>: make data easy to interpret and useful to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statistical analysis of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visualization.</a:t>
            </a:r>
          </a:p>
          <a:p>
            <a:pPr marL="182880" lvl="1">
              <a:buClr>
                <a:schemeClr val="accent6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538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7925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2208" y="2634598"/>
            <a:ext cx="5870448" cy="2589674"/>
          </a:xfrm>
        </p:spPr>
        <p:txBody>
          <a:bodyPr>
            <a:normAutofit/>
          </a:bodyPr>
          <a:lstStyle/>
          <a:p>
            <a:r>
              <a:rPr lang="en-US" sz="2200" dirty="0"/>
              <a:t>Data quality problems: </a:t>
            </a:r>
          </a:p>
          <a:p>
            <a:pPr lvl="1"/>
            <a:r>
              <a:rPr lang="en-US" sz="2200" dirty="0"/>
              <a:t>Noise and outliers (example </a:t>
            </a:r>
            <a:r>
              <a:rPr lang="en-US" sz="2200" dirty="0">
                <a:highlight>
                  <a:srgbClr val="FFFF00"/>
                </a:highlight>
              </a:rPr>
              <a:t>in yellow box</a:t>
            </a:r>
            <a:r>
              <a:rPr lang="en-US" sz="2200" dirty="0"/>
              <a:t>) </a:t>
            </a:r>
          </a:p>
          <a:p>
            <a:pPr lvl="1"/>
            <a:r>
              <a:rPr lang="en-US" sz="2200" dirty="0"/>
              <a:t>Missing values (</a:t>
            </a:r>
            <a:r>
              <a:rPr lang="en-US" sz="2200" dirty="0">
                <a:highlight>
                  <a:srgbClr val="800000"/>
                </a:highlight>
              </a:rPr>
              <a:t>in red box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Duplicate data (</a:t>
            </a:r>
            <a:r>
              <a:rPr lang="en-US" sz="2200" dirty="0">
                <a:highlight>
                  <a:srgbClr val="008000"/>
                </a:highlight>
              </a:rPr>
              <a:t>in green box</a:t>
            </a:r>
            <a:r>
              <a:rPr lang="en-US" sz="2200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CE97E9-53C2-3C44-AA51-6680CFAE9AF3}"/>
              </a:ext>
            </a:extLst>
          </p:cNvPr>
          <p:cNvGrpSpPr/>
          <p:nvPr/>
        </p:nvGrpSpPr>
        <p:grpSpPr>
          <a:xfrm>
            <a:off x="7360920" y="2341690"/>
            <a:ext cx="3692525" cy="3692525"/>
            <a:chOff x="6400800" y="2497138"/>
            <a:chExt cx="3692525" cy="3692525"/>
          </a:xfrm>
        </p:grpSpPr>
        <p:graphicFrame>
          <p:nvGraphicFramePr>
            <p:cNvPr id="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2096538"/>
                </p:ext>
              </p:extLst>
            </p:nvPr>
          </p:nvGraphicFramePr>
          <p:xfrm>
            <a:off x="6635750" y="2497138"/>
            <a:ext cx="3457575" cy="369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8" name="Document" r:id="rId4" imgW="5416355" imgH="5776939" progId="Word.Document.8">
                    <p:embed/>
                  </p:oleObj>
                </mc:Choice>
                <mc:Fallback>
                  <p:oleObj name="Document" r:id="rId4" imgW="5416355" imgH="5776939" progId="Word.Document.8">
                    <p:embed/>
                    <p:pic>
                      <p:nvPicPr>
                        <p:cNvPr id="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5750" y="2497138"/>
                          <a:ext cx="3457575" cy="3692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6400800" y="4202668"/>
              <a:ext cx="3581400" cy="293132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00800" y="5410200"/>
              <a:ext cx="3657600" cy="6858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4572000"/>
              <a:ext cx="3657600" cy="597932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06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21110" y="1005348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1110" y="1435510"/>
            <a:ext cx="9272230" cy="4839928"/>
          </a:xfrm>
          <a:noFill/>
          <a:ln/>
        </p:spPr>
        <p:txBody>
          <a:bodyPr>
            <a:normAutofit/>
          </a:bodyPr>
          <a:lstStyle/>
          <a:p>
            <a:pPr marL="285750" indent="-285750">
              <a:lnSpc>
                <a:spcPct val="95000"/>
              </a:lnSpc>
            </a:pPr>
            <a:r>
              <a:rPr lang="en-US" sz="2400" dirty="0">
                <a:ea typeface="Tahoma" pitchFamily="34" charset="0"/>
                <a:cs typeface="Tahoma" pitchFamily="34" charset="0"/>
              </a:rPr>
              <a:t>Why sampling: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obtaining the entire set of data of interest is too expensive or time consuming. 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e.g., calculate the average height of a person in Las Vegas?</a:t>
            </a:r>
          </a:p>
          <a:p>
            <a:pPr marL="594000" lvl="2" indent="0">
              <a:lnSpc>
                <a:spcPct val="95000"/>
              </a:lnSpc>
              <a:buNone/>
            </a:pPr>
            <a:r>
              <a:rPr lang="en-US" sz="1800" dirty="0">
                <a:ea typeface="Tahoma" pitchFamily="34" charset="0"/>
                <a:cs typeface="Tahoma" pitchFamily="34" charset="0"/>
              </a:rPr>
              <a:t>	population in 2019: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634,773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what fraction of tweets in a year contain the word “Greece”?</a:t>
            </a:r>
          </a:p>
          <a:p>
            <a:pPr marL="548640" lvl="2" indent="0">
              <a:lnSpc>
                <a:spcPct val="95000"/>
              </a:lnSpc>
              <a:buNone/>
            </a:pP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	300M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tweets per day, if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100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characters on average,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86.5TB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to store all tweets</a:t>
            </a:r>
          </a:p>
          <a:p>
            <a:pPr marL="274320" lvl="1" indent="0">
              <a:lnSpc>
                <a:spcPct val="95000"/>
              </a:lnSpc>
              <a:buNone/>
            </a:pPr>
            <a:endParaRPr lang="en-US" sz="1500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9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805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81192" y="2377141"/>
            <a:ext cx="11029615" cy="3678303"/>
          </a:xfrm>
        </p:spPr>
        <p:txBody>
          <a:bodyPr>
            <a:normAutofit/>
          </a:bodyPr>
          <a:lstStyle/>
          <a:p>
            <a:r>
              <a:rPr lang="en-US" sz="2400" dirty="0"/>
              <a:t>key principles for effective sampling: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using a sample that is representative to estimate the entire data sets</a:t>
            </a:r>
          </a:p>
          <a:p>
            <a:pPr lvl="1"/>
            <a:endParaRPr lang="en-US" sz="500" dirty="0"/>
          </a:p>
          <a:p>
            <a:r>
              <a:rPr lang="en-US" sz="2000" dirty="0"/>
              <a:t>What is a representative sample </a:t>
            </a:r>
          </a:p>
          <a:p>
            <a:pPr lvl="1"/>
            <a:r>
              <a:rPr lang="en-US" sz="1800" dirty="0"/>
              <a:t>if a sample has approximately the same property (of interest) as the original set of entire data</a:t>
            </a:r>
          </a:p>
          <a:p>
            <a:pPr lvl="1"/>
            <a:r>
              <a:rPr lang="en-US" sz="1800" dirty="0"/>
              <a:t>otherwise, the sample introduces some </a:t>
            </a:r>
            <a:r>
              <a:rPr lang="en-US" sz="1800" dirty="0">
                <a:solidFill>
                  <a:srgbClr val="FF0000"/>
                </a:solidFill>
              </a:rPr>
              <a:t>bias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Question: </a:t>
            </a:r>
            <a:r>
              <a:rPr lang="en-US" sz="2000" dirty="0"/>
              <a:t>what happens if we take a sample from UNLV to compute the average height of a person in Las Vegas?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ED7495-503F-A04C-8CE7-4EDB0F038641}"/>
              </a:ext>
            </a:extLst>
          </p:cNvPr>
          <p:cNvGrpSpPr/>
          <p:nvPr/>
        </p:nvGrpSpPr>
        <p:grpSpPr>
          <a:xfrm>
            <a:off x="8357419" y="1863440"/>
            <a:ext cx="3446406" cy="2104103"/>
            <a:chOff x="8357419" y="1863440"/>
            <a:chExt cx="3446406" cy="2104103"/>
          </a:xfrm>
        </p:grpSpPr>
        <p:pic>
          <p:nvPicPr>
            <p:cNvPr id="9218" name="Picture 2" descr="Population vs Sample | Definitions, Differences &amp;amp; Examples">
              <a:extLst>
                <a:ext uri="{FF2B5EF4-FFF2-40B4-BE49-F238E27FC236}">
                  <a16:creationId xmlns:a16="http://schemas.microsoft.com/office/drawing/2014/main" id="{FA5B36F6-E556-3C42-BCC8-878B5E2B1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t="8006" r="2464" b="17378"/>
            <a:stretch/>
          </p:blipFill>
          <p:spPr bwMode="auto">
            <a:xfrm>
              <a:off x="8809702" y="1863440"/>
              <a:ext cx="2994123" cy="210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A3F7F0-0395-7A41-9E42-745947FFF8BD}"/>
                </a:ext>
              </a:extLst>
            </p:cNvPr>
            <p:cNvSpPr/>
            <p:nvPr/>
          </p:nvSpPr>
          <p:spPr>
            <a:xfrm>
              <a:off x="8357419" y="3429000"/>
              <a:ext cx="1052052" cy="538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26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Sampling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48697" y="2180496"/>
            <a:ext cx="10362110" cy="35713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Simple Random Sampling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any particular item will be selected with an equal probability</a:t>
            </a:r>
          </a:p>
          <a:p>
            <a:pPr lvl="4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Sampling </a:t>
            </a:r>
            <a:r>
              <a:rPr lang="en-US" sz="2400" dirty="0">
                <a:solidFill>
                  <a:srgbClr val="00B0F0"/>
                </a:solidFill>
              </a:rPr>
              <a:t>without replacement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when an item is selected, it is removed</a:t>
            </a:r>
          </a:p>
          <a:p>
            <a:pPr lvl="4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Sampling </a:t>
            </a:r>
            <a:r>
              <a:rPr lang="en-US" sz="2400" dirty="0">
                <a:solidFill>
                  <a:srgbClr val="00B0F0"/>
                </a:solidFill>
              </a:rPr>
              <a:t>with replacement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items are not removed when they are selected for the sample 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(i.e., </a:t>
            </a:r>
            <a:r>
              <a:rPr lang="en-US" sz="1800" dirty="0"/>
              <a:t>the same object can be picked up </a:t>
            </a:r>
            <a:r>
              <a:rPr lang="en-US" sz="1800" dirty="0">
                <a:solidFill>
                  <a:srgbClr val="FF0000"/>
                </a:solidFill>
              </a:rPr>
              <a:t>more than once</a:t>
            </a:r>
            <a:r>
              <a:rPr lang="en-US" sz="1800" dirty="0"/>
              <a:t>.)</a:t>
            </a:r>
          </a:p>
        </p:txBody>
      </p:sp>
      <p:pic>
        <p:nvPicPr>
          <p:cNvPr id="8196" name="Picture 4" descr="SlideWiki | undefined | Sampling: With or without Replacement">
            <a:extLst>
              <a:ext uri="{FF2B5EF4-FFF2-40B4-BE49-F238E27FC236}">
                <a16:creationId xmlns:a16="http://schemas.microsoft.com/office/drawing/2014/main" id="{3AFEF4D4-C70E-5540-A97C-E4A40B03E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3" b="5290"/>
          <a:stretch/>
        </p:blipFill>
        <p:spPr bwMode="auto">
          <a:xfrm>
            <a:off x="8088924" y="2694857"/>
            <a:ext cx="3788443" cy="24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7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81191" y="1787153"/>
            <a:ext cx="8543143" cy="3777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Stratified</a:t>
            </a:r>
            <a:r>
              <a:rPr lang="en-US" sz="2400" dirty="0"/>
              <a:t> sampling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Split the data into several groups; then draw random samples from each group.</a:t>
            </a:r>
          </a:p>
          <a:p>
            <a:pPr lvl="1">
              <a:lnSpc>
                <a:spcPct val="90000"/>
              </a:lnSpc>
            </a:pPr>
            <a:endParaRPr lang="en-US" sz="5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Example: with </a:t>
            </a:r>
            <a:r>
              <a:rPr lang="en-US" sz="2000" dirty="0">
                <a:solidFill>
                  <a:srgbClr val="00B0F0"/>
                </a:solidFill>
              </a:rPr>
              <a:t>0.2%</a:t>
            </a:r>
            <a:r>
              <a:rPr lang="en-US" sz="2000" dirty="0"/>
              <a:t> of transactions are fraudulent, how to understand the differences between legitimate and fraudulent credit card transactions?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I select </a:t>
            </a:r>
            <a:r>
              <a:rPr lang="en-US" sz="2000" dirty="0">
                <a:solidFill>
                  <a:srgbClr val="00B0F0"/>
                </a:solidFill>
              </a:rPr>
              <a:t>500</a:t>
            </a:r>
            <a:r>
              <a:rPr lang="en-US" sz="2000" dirty="0"/>
              <a:t> transactions at random? What would happen?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Solution:</a:t>
            </a:r>
            <a:r>
              <a:rPr lang="en-US" sz="1600" dirty="0"/>
              <a:t> </a:t>
            </a:r>
            <a:r>
              <a:rPr lang="en-US" sz="2000" dirty="0"/>
              <a:t>sample </a:t>
            </a:r>
            <a:r>
              <a:rPr lang="en-US" sz="2000" dirty="0">
                <a:solidFill>
                  <a:srgbClr val="00B0F0"/>
                </a:solidFill>
              </a:rPr>
              <a:t>500</a:t>
            </a:r>
            <a:r>
              <a:rPr lang="en-US" sz="2000" dirty="0"/>
              <a:t> legitimate, </a:t>
            </a:r>
            <a:r>
              <a:rPr lang="en-US" sz="2000" dirty="0">
                <a:solidFill>
                  <a:srgbClr val="00B0F0"/>
                </a:solidFill>
              </a:rPr>
              <a:t>500</a:t>
            </a:r>
            <a:r>
              <a:rPr lang="en-US" sz="2000" dirty="0"/>
              <a:t> fraudulent transactions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8" name="Picture 6" descr="Stratified Random Sampling in R – Dataframe - DataScience Made Simple">
            <a:extLst>
              <a:ext uri="{FF2B5EF4-FFF2-40B4-BE49-F238E27FC236}">
                <a16:creationId xmlns:a16="http://schemas.microsoft.com/office/drawing/2014/main" id="{8C3DBED9-836B-B449-9EBC-A68BFBE93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7839" r="2203" b="5725"/>
          <a:stretch/>
        </p:blipFill>
        <p:spPr bwMode="auto">
          <a:xfrm>
            <a:off x="7517845" y="3991897"/>
            <a:ext cx="4575832" cy="249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02929" y="952857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670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1828800" y="240153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4648200" y="2858729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7467600" y="247773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2617019" y="5140980"/>
            <a:ext cx="807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8000 points		        	 2000 Points					500 Points</a:t>
            </a:r>
          </a:p>
        </p:txBody>
      </p:sp>
    </p:spTree>
    <p:extLst>
      <p:ext uri="{BB962C8B-B14F-4D97-AF65-F5344CB8AC3E}">
        <p14:creationId xmlns:p14="http://schemas.microsoft.com/office/powerpoint/2010/main" val="8848126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5019</TotalTime>
  <Words>666</Words>
  <Application>Microsoft Macintosh PowerPoint</Application>
  <PresentationFormat>Widescreen</PresentationFormat>
  <Paragraphs>106</Paragraphs>
  <Slides>16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Times New Roman</vt:lpstr>
      <vt:lpstr>Wingdings 2</vt:lpstr>
      <vt:lpstr>Dividend</vt:lpstr>
      <vt:lpstr>Document</vt:lpstr>
      <vt:lpstr>Data Preprocessing</vt:lpstr>
      <vt:lpstr>Today’s topic</vt:lpstr>
      <vt:lpstr>The data analysis pipeline</vt:lpstr>
      <vt:lpstr>Data Quality </vt:lpstr>
      <vt:lpstr>Sampling </vt:lpstr>
      <vt:lpstr>Sampling … </vt:lpstr>
      <vt:lpstr>Types of Sampling</vt:lpstr>
      <vt:lpstr>Types of Sampling</vt:lpstr>
      <vt:lpstr>Sample Size</vt:lpstr>
      <vt:lpstr>Sample Size</vt:lpstr>
      <vt:lpstr>Streaming Data</vt:lpstr>
      <vt:lpstr>Streaming data</vt:lpstr>
      <vt:lpstr>Sampling for streaming data</vt:lpstr>
      <vt:lpstr>Sampling for streaming data</vt:lpstr>
      <vt:lpstr>Reservoir sampling</vt:lpstr>
      <vt:lpstr>Reservoir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Beiyu Lin</cp:lastModifiedBy>
  <cp:revision>282</cp:revision>
  <dcterms:created xsi:type="dcterms:W3CDTF">2021-01-19T23:36:07Z</dcterms:created>
  <dcterms:modified xsi:type="dcterms:W3CDTF">2021-09-05T07:56:30Z</dcterms:modified>
</cp:coreProperties>
</file>